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64" r:id="rId3"/>
    <p:sldId id="257" r:id="rId4"/>
    <p:sldId id="262" r:id="rId5"/>
    <p:sldId id="259" r:id="rId6"/>
    <p:sldId id="258" r:id="rId7"/>
    <p:sldId id="261" r:id="rId8"/>
    <p:sldId id="260" r:id="rId9"/>
    <p:sldId id="265" r:id="rId10"/>
    <p:sldId id="266" r:id="rId11"/>
    <p:sldId id="267" r:id="rId12"/>
    <p:sldId id="268" r:id="rId13"/>
    <p:sldId id="263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F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660"/>
  </p:normalViewPr>
  <p:slideViewPr>
    <p:cSldViewPr>
      <p:cViewPr varScale="1">
        <p:scale>
          <a:sx n="75" d="100"/>
          <a:sy n="75" d="100"/>
        </p:scale>
        <p:origin x="-1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t-EE"/>
  <c:chart>
    <c:title>
      <c:layout>
        <c:manualLayout>
          <c:xMode val="edge"/>
          <c:yMode val="edge"/>
          <c:x val="0.18874466347559296"/>
          <c:y val="8.7372292931931494E-2"/>
        </c:manualLayout>
      </c:layout>
      <c:txPr>
        <a:bodyPr/>
        <a:lstStyle/>
        <a:p>
          <a:pPr>
            <a:defRPr sz="2500" baseline="0">
              <a:solidFill>
                <a:srgbClr val="FEFFE5"/>
              </a:solidFill>
            </a:defRPr>
          </a:pPr>
          <a:endParaRPr lang="et-EE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ФЕ эстонского языка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сращения</c:v>
                </c:pt>
                <c:pt idx="1">
                  <c:v>единства</c:v>
                </c:pt>
                <c:pt idx="2">
                  <c:v>выражения</c:v>
                </c:pt>
                <c:pt idx="3">
                  <c:v>сочетания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44</c:v>
                </c:pt>
                <c:pt idx="2">
                  <c:v>7</c:v>
                </c:pt>
                <c:pt idx="3">
                  <c:v>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810710987539581"/>
          <c:y val="0.34662224986106743"/>
          <c:w val="0.28437844546196966"/>
          <c:h val="0.4460099173598045"/>
        </c:manualLayout>
      </c:layout>
      <c:txPr>
        <a:bodyPr/>
        <a:lstStyle/>
        <a:p>
          <a:pPr>
            <a:defRPr sz="1300" u="sng" baseline="0">
              <a:solidFill>
                <a:srgbClr val="FEFFE5"/>
              </a:solidFill>
            </a:defRPr>
          </a:pPr>
          <a:endParaRPr lang="et-EE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t-EE"/>
  <c:chart>
    <c:title>
      <c:layout>
        <c:manualLayout>
          <c:xMode val="edge"/>
          <c:yMode val="edge"/>
          <c:x val="0.21087390234980788"/>
          <c:y val="5.1223746939980185E-2"/>
        </c:manualLayout>
      </c:layout>
      <c:txPr>
        <a:bodyPr/>
        <a:lstStyle/>
        <a:p>
          <a:pPr>
            <a:defRPr sz="2500" baseline="0">
              <a:solidFill>
                <a:srgbClr val="FEFFE5"/>
              </a:solidFill>
            </a:defRPr>
          </a:pPr>
          <a:endParaRPr lang="et-EE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ФЕ русского языка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сращения</c:v>
                </c:pt>
                <c:pt idx="1">
                  <c:v>единства</c:v>
                </c:pt>
                <c:pt idx="2">
                  <c:v>выражения</c:v>
                </c:pt>
                <c:pt idx="3">
                  <c:v>сочетания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37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1992334291546891"/>
          <c:y val="0.33872894879570842"/>
          <c:w val="0.34833062533850062"/>
          <c:h val="0.49030283934724062"/>
        </c:manualLayout>
      </c:layout>
      <c:txPr>
        <a:bodyPr/>
        <a:lstStyle/>
        <a:p>
          <a:pPr>
            <a:defRPr sz="1300" u="sng" baseline="0">
              <a:solidFill>
                <a:srgbClr val="FEFFE5"/>
              </a:solidFill>
            </a:defRPr>
          </a:pPr>
          <a:endParaRPr lang="et-EE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t-EE"/>
  <c:chart>
    <c:title>
      <c:layout/>
      <c:txPr>
        <a:bodyPr/>
        <a:lstStyle/>
        <a:p>
          <a:pPr>
            <a:defRPr sz="3000" baseline="0">
              <a:solidFill>
                <a:srgbClr val="FEFFE5"/>
              </a:solidFill>
            </a:defRPr>
          </a:pPr>
          <a:endParaRPr lang="et-EE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ФЕ эстонского языка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2"/>
                <c:pt idx="0">
                  <c:v>фразеологизмы-словосочетания</c:v>
                </c:pt>
                <c:pt idx="1">
                  <c:v>фразеологизмы-предложения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</c:v>
                </c:pt>
                <c:pt idx="1">
                  <c:v>4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3545564392983878"/>
          <c:y val="0.2516593103334776"/>
          <c:w val="0.32929620728269104"/>
          <c:h val="0.49066633214285205"/>
        </c:manualLayout>
      </c:layout>
      <c:txPr>
        <a:bodyPr/>
        <a:lstStyle/>
        <a:p>
          <a:pPr>
            <a:defRPr sz="2000" u="sng" baseline="0">
              <a:solidFill>
                <a:srgbClr val="FEFFE5"/>
              </a:solidFill>
            </a:defRPr>
          </a:pPr>
          <a:endParaRPr lang="et-EE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t-EE"/>
  <c:chart>
    <c:title>
      <c:layout>
        <c:manualLayout>
          <c:xMode val="edge"/>
          <c:yMode val="edge"/>
          <c:x val="0.2752816661806165"/>
          <c:y val="5.6982750539421256E-2"/>
        </c:manualLayout>
      </c:layout>
      <c:txPr>
        <a:bodyPr/>
        <a:lstStyle/>
        <a:p>
          <a:pPr>
            <a:defRPr sz="3000" baseline="0">
              <a:solidFill>
                <a:srgbClr val="FEFFE5"/>
              </a:solidFill>
            </a:defRPr>
          </a:pPr>
          <a:endParaRPr lang="et-EE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ФЕ русского языка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2"/>
                <c:pt idx="0">
                  <c:v>фразеологизмы-словосочетания</c:v>
                </c:pt>
                <c:pt idx="1">
                  <c:v>фразеологизмы-предложения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1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7475770389812428"/>
          <c:y val="0.25206069720542573"/>
          <c:w val="0.30981019733644449"/>
          <c:h val="0.49195086599839627"/>
        </c:manualLayout>
      </c:layout>
      <c:txPr>
        <a:bodyPr/>
        <a:lstStyle/>
        <a:p>
          <a:pPr>
            <a:defRPr sz="2000" u="sng" baseline="0">
              <a:solidFill>
                <a:srgbClr val="FEFFE5"/>
              </a:solidFill>
            </a:defRPr>
          </a:pPr>
          <a:endParaRPr lang="et-EE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53410-9BF5-45E6-B7F2-1949C2FAED5C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D206A-4B66-404E-88FC-7655BAFE0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D206A-4B66-404E-88FC-7655BAFE017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D206A-4B66-404E-88FC-7655BAFE017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AC0E63A-50E4-434A-897E-BE864954EB1E}" type="datetimeFigureOut">
              <a:rPr lang="ru-RU" smtClean="0"/>
              <a:pPr/>
              <a:t>07.05.2010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0B1A5E1-195D-4C4F-9A57-B34F0D821E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571480"/>
            <a:ext cx="8062912" cy="5072098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СТРУКТУРА И СЕМАНТИКА ФРАЗЕОЛОГИЧЕСКИХ ОБОРОТОВ </a:t>
            </a:r>
          </a:p>
          <a:p>
            <a:pPr algn="ctr"/>
            <a:r>
              <a:rPr lang="ru-RU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 ЧИСЛОВЫМ КОМПОНЕНТОМ В РУССКОМ И ЭСТОНСКОМ </a:t>
            </a:r>
            <a:r>
              <a:rPr lang="ru-RU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ЯЗЫКАХ</a:t>
            </a:r>
            <a:endParaRPr lang="et-EE" sz="40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et-EE" sz="14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R="0"/>
            <a:endParaRPr lang="ru-RU" sz="4000" dirty="0" smtClean="0">
              <a:solidFill>
                <a:schemeClr val="bg1"/>
              </a:solidFill>
            </a:endParaRPr>
          </a:p>
          <a:p>
            <a:pPr marR="0"/>
            <a:r>
              <a:rPr lang="ru-RU" sz="2300" dirty="0" smtClean="0">
                <a:solidFill>
                  <a:schemeClr val="accent1"/>
                </a:solidFill>
              </a:rPr>
              <a:t>Исследовательская </a:t>
            </a:r>
            <a:r>
              <a:rPr lang="ru-RU" sz="2300" dirty="0" smtClean="0">
                <a:solidFill>
                  <a:schemeClr val="accent1"/>
                </a:solidFill>
              </a:rPr>
              <a:t>работа</a:t>
            </a:r>
          </a:p>
          <a:p>
            <a:pPr marR="0"/>
            <a:endParaRPr lang="ru-RU" sz="2300" dirty="0" smtClean="0">
              <a:solidFill>
                <a:schemeClr val="accent1"/>
              </a:solidFill>
            </a:endParaRPr>
          </a:p>
          <a:p>
            <a:pPr marR="0">
              <a:lnSpc>
                <a:spcPct val="115000"/>
              </a:lnSpc>
              <a:spcAft>
                <a:spcPts val="1000"/>
              </a:spcAft>
            </a:pPr>
            <a:r>
              <a:rPr lang="ru-RU" sz="23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  <a:t>студентки 2 </a:t>
            </a:r>
            <a:r>
              <a:rPr lang="ru-RU" sz="22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  <a:t>курса</a:t>
            </a:r>
            <a:r>
              <a:rPr lang="ru-RU" sz="23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sz="23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23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  <a:t>филологического факультета</a:t>
            </a:r>
            <a:br>
              <a:rPr lang="ru-RU" sz="23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23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  <a:t>МГУ им. Ломоносова</a:t>
            </a:r>
            <a:br>
              <a:rPr lang="ru-RU" sz="23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2300" dirty="0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  <a:t>Корнеевой Анны</a:t>
            </a:r>
            <a:endParaRPr lang="ru-RU" sz="2300" b="1" i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2010</a:t>
            </a:r>
            <a:endParaRPr lang="ru-RU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3786190"/>
            <a:ext cx="8229600" cy="2403448"/>
          </a:xfrm>
        </p:spPr>
        <p:txBody>
          <a:bodyPr>
            <a:normAutofit lnSpcReduction="10000"/>
          </a:bodyPr>
          <a:lstStyle/>
          <a:p>
            <a:pPr marL="448056" lvl="1" indent="-384048" algn="ctr">
              <a:buSzPct val="8000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Фразеологический оборот </a:t>
            </a:r>
            <a:r>
              <a:rPr lang="ru-RU" sz="2800" b="1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– это воспроизводимая в готовом виде языковая единица, состоящая из двух или более ударных компонентов словного характера, фиксированная по своему значению, составу и структуре. </a:t>
            </a:r>
            <a:endParaRPr lang="ru-RU" sz="2400" b="1" dirty="0" smtClean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9" name="Picture 5" descr="C:\Documents and Settings\Администратор\Рабочий стол\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85728"/>
            <a:ext cx="2444601" cy="338346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285852" y="1714488"/>
            <a:ext cx="478634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4000" b="1" i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Шанский</a:t>
            </a:r>
            <a:r>
              <a:rPr lang="ru-RU" sz="40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Н. М. </a:t>
            </a:r>
            <a:endParaRPr lang="ru-RU" sz="40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фразеологизмов по степени семантической слитности</a:t>
            </a:r>
            <a:endParaRPr lang="ru-RU" b="1" i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4071966"/>
          </a:xfrm>
        </p:spPr>
        <p:txBody>
          <a:bodyPr/>
          <a:lstStyle/>
          <a:p>
            <a:pPr lvl="0"/>
            <a:r>
              <a:rPr lang="ru-RU" sz="3600" b="1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фразеологические сращения</a:t>
            </a:r>
          </a:p>
          <a:p>
            <a:pPr lvl="0"/>
            <a:r>
              <a:rPr lang="ru-RU" sz="3600" b="1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фразеологические единства</a:t>
            </a:r>
          </a:p>
          <a:p>
            <a:pPr lvl="0"/>
            <a:r>
              <a:rPr lang="ru-RU" sz="3600" b="1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фразеологические сочетания</a:t>
            </a:r>
          </a:p>
          <a:p>
            <a:pPr lvl="0"/>
            <a:r>
              <a:rPr lang="ru-RU" sz="3600" b="1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фразеологические выражения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99032"/>
          </a:xfrm>
        </p:spPr>
        <p:txBody>
          <a:bodyPr/>
          <a:lstStyle/>
          <a:p>
            <a:pPr algn="ctr"/>
            <a:r>
              <a:rPr lang="ru-RU" b="1" i="1" dirty="0" smtClean="0"/>
              <a:t>Фразеологические единства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572000"/>
          </a:xfrm>
        </p:spPr>
        <p:txBody>
          <a:bodyPr/>
          <a:lstStyle/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Одним росчерком пера - </a:t>
            </a:r>
            <a:r>
              <a:rPr lang="et-EE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üheainsa suletõmbega</a:t>
            </a:r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Одним глазом - </a:t>
            </a:r>
            <a:r>
              <a:rPr lang="et-EE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 silmaga</a:t>
            </a:r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Палка о двух концах - </a:t>
            </a:r>
            <a:r>
              <a:rPr lang="sk-SK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kahe teraga m</a:t>
            </a:r>
            <a:r>
              <a:rPr lang="et-EE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õõk</a:t>
            </a:r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Третьего разбора - </a:t>
            </a:r>
            <a:r>
              <a:rPr lang="sk-SK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kolmandat j</a:t>
            </a:r>
            <a:r>
              <a:rPr lang="et-EE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ärku</a:t>
            </a:r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В четырех стенах - </a:t>
            </a:r>
            <a:r>
              <a:rPr lang="de-DE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oma</a:t>
            </a:r>
            <a:r>
              <a:rPr lang="de-DE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nelja</a:t>
            </a:r>
            <a:r>
              <a:rPr lang="de-DE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seina</a:t>
            </a:r>
            <a:r>
              <a:rPr lang="de-DE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vahel</a:t>
            </a:r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Как пятое колесо в телеге - </a:t>
            </a:r>
            <a:r>
              <a:rPr lang="sk-SK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kui viies ratas vankri all</a:t>
            </a:r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За семью замками - </a:t>
            </a:r>
            <a:r>
              <a:rPr lang="et-EE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seitsme luku taga</a:t>
            </a:r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2786082"/>
          </a:xfrm>
        </p:spPr>
        <p:txBody>
          <a:bodyPr/>
          <a:lstStyle/>
          <a:p>
            <a:pPr lvl="0"/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Одного поля ягоды -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viska ühega teist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 двух головах - </a:t>
            </a:r>
            <a:r>
              <a:rPr lang="fi-FI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kellelgi oleks kui kaks elu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Фразеологические сращения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286000"/>
            <a:ext cx="8229600" cy="4572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Седьмая вода на киселе - </a:t>
            </a:r>
            <a:r>
              <a:rPr lang="de-DE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viies</a:t>
            </a:r>
            <a:r>
              <a:rPr lang="de-D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vesi</a:t>
            </a:r>
            <a:r>
              <a:rPr lang="de-D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taari</a:t>
            </a:r>
            <a:r>
              <a:rPr lang="de-D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peal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de-D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Ставить на одну доску - </a:t>
            </a:r>
            <a:r>
              <a:rPr lang="sk-SK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ühele pulgale panema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k-SK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43668"/>
          </a:xfrm>
        </p:spPr>
        <p:txBody>
          <a:bodyPr/>
          <a:lstStyle/>
          <a:p>
            <a:pPr lvl="0"/>
            <a:r>
              <a:rPr lang="ru-RU" sz="40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Одним миром мазаны 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  vitsaga löödud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ühest laastust löödud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fi-FI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õta üks ja viska teist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üks pole parem kui teine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40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Один как перст 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üksi nagu hunt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40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Раз-два и обчелся 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võib ühe käe sõrmedel üles lugeda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0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Быть на одну колодку 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vormi</a:t>
            </a:r>
            <a:r>
              <a:rPr lang="en-US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j</a:t>
            </a:r>
            <a:r>
              <a:rPr lang="ru-RU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ä</a:t>
            </a:r>
            <a:r>
              <a:rPr lang="en-US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rgi</a:t>
            </a:r>
            <a:r>
              <a:rPr lang="en-US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valatud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Фразеологические выражения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357430"/>
            <a:ext cx="8229600" cy="257176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Не уметь связать двух слов -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ei oska paari sõnagi õigesti ritta seada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Семеро одного не ждут - </a:t>
            </a:r>
            <a:r>
              <a:rPr lang="fi-FI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seitse ei oota ühte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Классификация фразеологизмов по степени семантической слитности</a:t>
            </a:r>
            <a:endParaRPr lang="ru-RU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785926"/>
          <a:ext cx="4429156" cy="447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643438" y="2000240"/>
          <a:ext cx="4357718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943848" cy="1327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Фреймовая структура фразеологизмов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229600" cy="4572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Сходство объектов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Единство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Быстрота, скорость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Состояние, свойство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Способность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Интенсивность признака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Повторяемость действия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Свобода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Количество</a:t>
            </a:r>
          </a:p>
          <a:p>
            <a:r>
              <a:rPr lang="ru-RU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Сомнение</a:t>
            </a:r>
            <a:endParaRPr lang="ru-RU" dirty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99032"/>
          </a:xfrm>
        </p:spPr>
        <p:txBody>
          <a:bodyPr/>
          <a:lstStyle/>
          <a:p>
            <a:pPr algn="ctr"/>
            <a:r>
              <a:rPr lang="ru-RU" b="1" i="1" dirty="0" smtClean="0"/>
              <a:t>Свойство, состояние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4572000"/>
          </a:xfrm>
        </p:spPr>
        <p:txBody>
          <a:bodyPr>
            <a:noAutofit/>
          </a:bodyPr>
          <a:lstStyle/>
          <a:p>
            <a:r>
              <a:rPr lang="ru-RU" sz="36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На седьмом небе 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k-SK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seitsmendas taevas olema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Один как перст 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t-EE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üksi nagu hunt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t-EE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Одной ногой стоять в могиле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t-EE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 jalaga hauas olema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За семью замками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t-EE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seitsme luku taga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t-EE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Палка о двух концах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sk-SK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kahe teraga m</a:t>
            </a:r>
            <a:r>
              <a:rPr lang="et-EE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õõk</a:t>
            </a:r>
            <a:r>
              <a:rPr lang="ru-RU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t-EE" sz="36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85860"/>
          </a:xfrm>
        </p:spPr>
        <p:txBody>
          <a:bodyPr/>
          <a:lstStyle/>
          <a:p>
            <a:pPr algn="ctr"/>
            <a:r>
              <a:rPr lang="ru-RU" b="1" i="1" dirty="0" smtClean="0"/>
              <a:t>Сходство объектов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5500702"/>
          </a:xfrm>
        </p:spPr>
        <p:txBody>
          <a:bodyPr>
            <a:normAutofit lnSpcReduction="10000"/>
          </a:bodyPr>
          <a:lstStyle/>
          <a:p>
            <a:r>
              <a:rPr lang="ru-RU" sz="39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Одним миром мазаны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t-EE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  vitsaga löödud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ühest laastust löödud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9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Одного поля ягоды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t-EE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ühte tõugu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ühte nahka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ühest killast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9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На одну колодку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9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39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vormi</a:t>
            </a:r>
            <a:r>
              <a:rPr lang="en-US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j</a:t>
            </a:r>
            <a:r>
              <a:rPr lang="ru-RU" sz="39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ä</a:t>
            </a:r>
            <a:r>
              <a:rPr lang="en-US" sz="39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rgi</a:t>
            </a:r>
            <a:r>
              <a:rPr lang="en-US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valatud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9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Из одного теста </a:t>
            </a:r>
            <a:r>
              <a:rPr lang="ru-RU" sz="3900" b="1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t-EE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ühest laastust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900" u="sng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Как две капли воды</a:t>
            </a:r>
            <a:r>
              <a:rPr lang="ru-RU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t-EE" sz="39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kui kaks tilka vett sarnanema.</a:t>
            </a:r>
            <a:endParaRPr lang="ru-RU" sz="3900" dirty="0" smtClean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Структура фразеологических оборотов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FEFFE5"/>
                </a:solidFill>
              </a:rPr>
              <a:t>фразеологизмы</a:t>
            </a:r>
          </a:p>
          <a:p>
            <a:pPr algn="ctr">
              <a:buNone/>
            </a:pP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28926" y="2428868"/>
            <a:ext cx="3429024" cy="642942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928662" y="3929066"/>
            <a:ext cx="3000396" cy="928694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5572132" y="3929066"/>
            <a:ext cx="3000396" cy="928694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1142976" y="4214818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EFFE5"/>
                </a:solidFill>
              </a:rPr>
              <a:t>словосочетания</a:t>
            </a:r>
            <a:endParaRPr lang="ru-RU" b="1" dirty="0">
              <a:solidFill>
                <a:srgbClr val="FEFFE5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57884" y="421481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EFFE5"/>
                </a:solidFill>
              </a:rPr>
              <a:t>предложения</a:t>
            </a:r>
            <a:endParaRPr lang="ru-RU" b="1" dirty="0">
              <a:solidFill>
                <a:srgbClr val="FEFFE5"/>
              </a:solidFill>
            </a:endParaRPr>
          </a:p>
        </p:txBody>
      </p:sp>
      <p:cxnSp>
        <p:nvCxnSpPr>
          <p:cNvPr id="34" name="Прямая со стрелкой 33"/>
          <p:cNvCxnSpPr>
            <a:stCxn id="4" idx="2"/>
            <a:endCxn id="28" idx="0"/>
          </p:cNvCxnSpPr>
          <p:nvPr/>
        </p:nvCxnSpPr>
        <p:spPr>
          <a:xfrm rot="5400000">
            <a:off x="3107521" y="2393149"/>
            <a:ext cx="857256" cy="221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4" idx="2"/>
            <a:endCxn id="29" idx="0"/>
          </p:cNvCxnSpPr>
          <p:nvPr/>
        </p:nvCxnSpPr>
        <p:spPr>
          <a:xfrm rot="16200000" flipH="1">
            <a:off x="5429256" y="2285992"/>
            <a:ext cx="857256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399032"/>
          </a:xfrm>
        </p:spPr>
        <p:txBody>
          <a:bodyPr/>
          <a:lstStyle/>
          <a:p>
            <a:pPr algn="ctr"/>
            <a:r>
              <a:rPr lang="ru-RU" b="1" i="1" dirty="0" err="1" smtClean="0"/>
              <a:t>ФЕ-словосочетания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229600" cy="5072098"/>
          </a:xfrm>
        </p:spPr>
        <p:txBody>
          <a:bodyPr>
            <a:normAutofit fontScale="92500"/>
          </a:bodyPr>
          <a:lstStyle/>
          <a:p>
            <a:pPr lvl="0"/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Одним духом – </a:t>
            </a:r>
            <a:r>
              <a:rPr lang="et-E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 hingetõmbega</a:t>
            </a:r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Одним росчерком пера - </a:t>
            </a:r>
            <a:r>
              <a:rPr lang="et-E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üheainsa suletõmbega</a:t>
            </a:r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Из одного теста - </a:t>
            </a:r>
            <a:r>
              <a:rPr lang="et-E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ühest laastust</a:t>
            </a:r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Палка о двух концах - </a:t>
            </a:r>
            <a:r>
              <a:rPr lang="sk-SK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kahe teraga m</a:t>
            </a:r>
            <a:r>
              <a:rPr lang="et-E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õõk</a:t>
            </a:r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Меж двух огней</a:t>
            </a:r>
            <a:r>
              <a:rPr lang="fi-FI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t-E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kahe tule vahel olema</a:t>
            </a:r>
            <a:r>
              <a:rPr lang="fi-FI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После третьих петухов</a:t>
            </a:r>
            <a:r>
              <a:rPr lang="fi-FI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t-E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pärast kolmandat kukelaulu</a:t>
            </a:r>
            <a:r>
              <a:rPr lang="fi-FI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В четырех стенах - </a:t>
            </a:r>
            <a:r>
              <a:rPr lang="de-DE" sz="32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oma</a:t>
            </a:r>
            <a:r>
              <a:rPr lang="de-D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2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nelja</a:t>
            </a:r>
            <a:r>
              <a:rPr lang="de-D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2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seina</a:t>
            </a:r>
            <a:r>
              <a:rPr lang="de-D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2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vahel</a:t>
            </a:r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За семью замками - </a:t>
            </a:r>
            <a:r>
              <a:rPr lang="et-EE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seitsme luku taga</a:t>
            </a:r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err="1" smtClean="0"/>
              <a:t>ФЕ-предложения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57364"/>
            <a:ext cx="8229600" cy="4357718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Семеро одного не ждут - </a:t>
            </a:r>
            <a:r>
              <a:rPr lang="fi-FI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seitse ei oota ühte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Одним миром мазаны - </a:t>
            </a:r>
            <a:r>
              <a:rPr lang="fi-FI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õta üks ja viska teist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üks pole parem kui teine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Одного поля ягоды - </a:t>
            </a:r>
            <a:r>
              <a:rPr lang="et-EE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viska ühega teist</a:t>
            </a:r>
            <a:r>
              <a:rPr lang="ru-RU" sz="40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500042"/>
          <a:ext cx="8229600" cy="5954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214290"/>
          <a:ext cx="8229600" cy="6240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ФЕ с числовым компонентом в русском и эстонском языках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3975084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Семантическая слитность: русский язык – сращения, эстонский язык – выражения.</a:t>
            </a:r>
          </a:p>
          <a:p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Фреймы: сходство объектов; свойство, состояние.</a:t>
            </a:r>
          </a:p>
          <a:p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Структура: преобладают </a:t>
            </a:r>
            <a:r>
              <a:rPr lang="ru-RU" sz="3200" dirty="0" err="1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ФЕ-словосочетания</a:t>
            </a:r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solidFill>
                  <a:srgbClr val="FEFFE5"/>
                </a:solidFill>
                <a:latin typeface="Times New Roman" pitchFamily="18" charset="0"/>
                <a:cs typeface="Times New Roman" pitchFamily="18" charset="0"/>
              </a:rPr>
              <a:t>Наибольшее количество ФЕ с числовыми компонентами: «1», «2», «7».</a:t>
            </a:r>
            <a:endParaRPr lang="ru-RU" sz="3200" dirty="0">
              <a:solidFill>
                <a:srgbClr val="FEFFE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b="1" i="1" dirty="0" smtClean="0">
                <a:solidFill>
                  <a:srgbClr val="FFFF00"/>
                </a:solidFill>
              </a:rPr>
              <a:t>Спасибо</a:t>
            </a:r>
          </a:p>
          <a:p>
            <a:pPr algn="ctr">
              <a:buNone/>
            </a:pPr>
            <a:r>
              <a:rPr lang="ru-RU" sz="6000" b="1" i="1" dirty="0" smtClean="0">
                <a:solidFill>
                  <a:srgbClr val="FFFF00"/>
                </a:solidFill>
              </a:rPr>
              <a:t> за внимание!</a:t>
            </a:r>
            <a:endParaRPr lang="ru-RU" sz="60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2">
      <a:dk1>
        <a:srgbClr val="87BAFF"/>
      </a:dk1>
      <a:lt1>
        <a:srgbClr val="DBEAFF"/>
      </a:lt1>
      <a:dk2>
        <a:srgbClr val="87BAFF"/>
      </a:dk2>
      <a:lt2>
        <a:srgbClr val="B7D5FF"/>
      </a:lt2>
      <a:accent1>
        <a:srgbClr val="FFFF00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289</TotalTime>
  <Words>561</Words>
  <Application>Microsoft Office PowerPoint</Application>
  <PresentationFormat>On-screen Show (4:3)</PresentationFormat>
  <Paragraphs>90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Яркая</vt:lpstr>
      <vt:lpstr>Slide 1</vt:lpstr>
      <vt:lpstr>Slide 2</vt:lpstr>
      <vt:lpstr>Классификация фразеологизмов по степени семантической слитности</vt:lpstr>
      <vt:lpstr>Фразеологические единства</vt:lpstr>
      <vt:lpstr>Slide 5</vt:lpstr>
      <vt:lpstr>Фразеологические сращения</vt:lpstr>
      <vt:lpstr>Slide 7</vt:lpstr>
      <vt:lpstr>Фразеологические выражения</vt:lpstr>
      <vt:lpstr>Классификация фразеологизмов по степени семантической слитности</vt:lpstr>
      <vt:lpstr>Фреймовая структура фразеологизмов</vt:lpstr>
      <vt:lpstr>Свойство, состояние</vt:lpstr>
      <vt:lpstr>Сходство объектов</vt:lpstr>
      <vt:lpstr>Структура фразеологических оборотов</vt:lpstr>
      <vt:lpstr>ФЕ-словосочетания</vt:lpstr>
      <vt:lpstr>ФЕ-предложения</vt:lpstr>
      <vt:lpstr>Slide 16</vt:lpstr>
      <vt:lpstr>Slide 17</vt:lpstr>
      <vt:lpstr>ФЕ с числовым компонентом в русском и эстонском языках</vt:lpstr>
      <vt:lpstr>Slide 19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Eve</cp:lastModifiedBy>
  <cp:revision>34</cp:revision>
  <dcterms:created xsi:type="dcterms:W3CDTF">2010-04-12T18:43:45Z</dcterms:created>
  <dcterms:modified xsi:type="dcterms:W3CDTF">2010-05-07T08:33:13Z</dcterms:modified>
</cp:coreProperties>
</file>